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31" r:id="rId2"/>
    <p:sldId id="609" r:id="rId3"/>
    <p:sldId id="7745" r:id="rId4"/>
    <p:sldId id="7746" r:id="rId5"/>
    <p:sldId id="7703" r:id="rId6"/>
    <p:sldId id="7714" r:id="rId7"/>
    <p:sldId id="645" r:id="rId8"/>
    <p:sldId id="7704" r:id="rId9"/>
    <p:sldId id="7705" r:id="rId10"/>
    <p:sldId id="7706" r:id="rId11"/>
    <p:sldId id="7707" r:id="rId12"/>
    <p:sldId id="7737" r:id="rId13"/>
    <p:sldId id="7738" r:id="rId14"/>
    <p:sldId id="7708" r:id="rId15"/>
    <p:sldId id="7709" r:id="rId16"/>
    <p:sldId id="7710" r:id="rId17"/>
    <p:sldId id="7711" r:id="rId18"/>
    <p:sldId id="7712" r:id="rId19"/>
    <p:sldId id="7713" r:id="rId20"/>
    <p:sldId id="647" r:id="rId21"/>
    <p:sldId id="7739" r:id="rId22"/>
    <p:sldId id="7725" r:id="rId23"/>
    <p:sldId id="273" r:id="rId24"/>
    <p:sldId id="7736" r:id="rId25"/>
    <p:sldId id="7743" r:id="rId26"/>
    <p:sldId id="7744" r:id="rId27"/>
    <p:sldId id="7740" r:id="rId28"/>
    <p:sldId id="7742" r:id="rId29"/>
    <p:sldId id="7741" r:id="rId30"/>
    <p:sldId id="7735" r:id="rId31"/>
    <p:sldId id="7747" r:id="rId32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2"/>
    <p:restoredTop sz="88421"/>
  </p:normalViewPr>
  <p:slideViewPr>
    <p:cSldViewPr snapToGrid="0">
      <p:cViewPr varScale="1">
        <p:scale>
          <a:sx n="209" d="100"/>
          <a:sy n="209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03022-9030-3A4F-A7CA-5449F0F29E86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B5A6F-BC62-A448-98DA-964CFD382B3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0990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Hola buenas tardes a todos, soy Javier Laguna, iOS Developer en el equipo BMI y hoy quería contaros un poco acerca de VisionOS y Apple Vision Pro, el último producto con el que Apple pretende revolucionar nuestras vidas.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13022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Instruments Main window / Cube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4521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Ornaments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5755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Video Player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6901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ES" dirty="0"/>
              <a:t>Demo Video Player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036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63195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TabView, Buttons, Share, Modals…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7931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Reality Composer Pro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471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Entity Component System</a:t>
            </a:r>
            <a:br>
              <a:rPr lang="en-ES" dirty="0"/>
            </a:br>
            <a:br>
              <a:rPr lang="en-ES" dirty="0"/>
            </a:b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Es un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patrón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arquitectura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software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utilizado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principalmente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desarrollo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videojuegos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para la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representación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objetos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del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mundo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 del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juego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00000000000000000" pitchFamily="2" charset="0"/>
              </a:rPr>
              <a:t>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9012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El componente Model sería la malla (Mesh) y material de la entidad.</a:t>
            </a:r>
            <a:br>
              <a:rPr lang="en-ES" dirty="0"/>
            </a:br>
            <a:r>
              <a:rPr lang="en-ES" dirty="0"/>
              <a:t>El componente Transform sería la posición orientación y escala de la entidad.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36316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Sampled es una animación “frame by frame”</a:t>
            </a:r>
            <a:br>
              <a:rPr lang="en-ES" dirty="0"/>
            </a:br>
            <a:br>
              <a:rPr lang="en-ES" dirty="0"/>
            </a:br>
            <a:r>
              <a:rPr lang="en-ES" dirty="0"/>
              <a:t>DEMO -&gt; DrumKit / Snare / Cube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361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Quería empezar con un video y ver una pequeña muestra de lo que podemos hacer con las Apple Vision Pro.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11187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Las fuentes de audio se reproducen directamente en la salida de audio del dispositivo </a:t>
            </a:r>
            <a:r>
              <a:rPr lang="en-GB" dirty="0"/>
              <a:t>sin </a:t>
            </a:r>
            <a:r>
              <a:rPr lang="en-GB" dirty="0" err="1"/>
              <a:t>aplicar</a:t>
            </a:r>
            <a:r>
              <a:rPr lang="en-GB" dirty="0"/>
              <a:t> </a:t>
            </a:r>
            <a:r>
              <a:rPr lang="en-GB" dirty="0" err="1"/>
              <a:t>ninguna</a:t>
            </a:r>
            <a:r>
              <a:rPr lang="en-GB" dirty="0"/>
              <a:t> </a:t>
            </a:r>
            <a:r>
              <a:rPr lang="en-GB" dirty="0" err="1"/>
              <a:t>espacialización</a:t>
            </a:r>
            <a:r>
              <a:rPr lang="en-GB" dirty="0"/>
              <a:t> </a:t>
            </a:r>
            <a:r>
              <a:rPr lang="en-GB" dirty="0" err="1"/>
              <a:t>ni</a:t>
            </a:r>
            <a:r>
              <a:rPr lang="en-GB" dirty="0"/>
              <a:t> </a:t>
            </a:r>
            <a:r>
              <a:rPr lang="en-GB" dirty="0" err="1"/>
              <a:t>reverberación</a:t>
            </a:r>
            <a:r>
              <a:rPr lang="en-GB" dirty="0"/>
              <a:t>.</a:t>
            </a:r>
          </a:p>
          <a:p>
            <a:r>
              <a:rPr lang="en-GB" dirty="0"/>
              <a:t>Ni la </a:t>
            </a:r>
            <a:r>
              <a:rPr lang="en-GB" dirty="0" err="1"/>
              <a:t>posición</a:t>
            </a:r>
            <a:r>
              <a:rPr lang="en-GB" dirty="0"/>
              <a:t> </a:t>
            </a:r>
            <a:r>
              <a:rPr lang="en-GB" dirty="0" err="1"/>
              <a:t>ni</a:t>
            </a:r>
            <a:r>
              <a:rPr lang="en-GB" dirty="0"/>
              <a:t> la </a:t>
            </a:r>
            <a:r>
              <a:rPr lang="en-GB" dirty="0" err="1"/>
              <a:t>orientación</a:t>
            </a:r>
            <a:r>
              <a:rPr lang="en-GB" dirty="0"/>
              <a:t> de la </a:t>
            </a:r>
            <a:r>
              <a:rPr lang="en-GB" dirty="0" err="1"/>
              <a:t>entidad</a:t>
            </a:r>
            <a:r>
              <a:rPr lang="en-GB" dirty="0"/>
              <a:t> se </a:t>
            </a:r>
            <a:r>
              <a:rPr lang="en-GB" dirty="0" err="1"/>
              <a:t>tienen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para la </a:t>
            </a:r>
            <a:r>
              <a:rPr lang="en-GB" dirty="0" err="1"/>
              <a:t>representación</a:t>
            </a:r>
            <a:r>
              <a:rPr lang="en-GB" dirty="0"/>
              <a:t> del canal. </a:t>
            </a:r>
          </a:p>
          <a:p>
            <a:r>
              <a:rPr lang="en-GB" dirty="0"/>
              <a:t>Por </a:t>
            </a:r>
            <a:r>
              <a:rPr lang="en-GB" dirty="0" err="1"/>
              <a:t>ejemplo</a:t>
            </a:r>
            <a:r>
              <a:rPr lang="en-GB" dirty="0"/>
              <a:t>, </a:t>
            </a:r>
            <a:r>
              <a:rPr lang="en-GB" dirty="0" err="1"/>
              <a:t>el</a:t>
            </a:r>
            <a:r>
              <a:rPr lang="en-GB" dirty="0"/>
              <a:t> canal </a:t>
            </a:r>
            <a:r>
              <a:rPr lang="en-GB" dirty="0" err="1"/>
              <a:t>izquierdo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se </a:t>
            </a:r>
            <a:r>
              <a:rPr lang="en-GB" dirty="0" err="1"/>
              <a:t>escuchará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izquierda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canal </a:t>
            </a:r>
            <a:r>
              <a:rPr lang="en-GB" dirty="0" err="1"/>
              <a:t>derecho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se </a:t>
            </a:r>
            <a:r>
              <a:rPr lang="en-GB" dirty="0" err="1"/>
              <a:t>escuchará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derecha</a:t>
            </a:r>
            <a:r>
              <a:rPr lang="en-GB" dirty="0"/>
              <a:t>, </a:t>
            </a:r>
            <a:r>
              <a:rPr lang="en-GB" dirty="0" err="1"/>
              <a:t>independientemente</a:t>
            </a:r>
            <a:r>
              <a:rPr lang="en-GB" dirty="0"/>
              <a:t> de </a:t>
            </a:r>
            <a:r>
              <a:rPr lang="en-GB" dirty="0" err="1"/>
              <a:t>hacia</a:t>
            </a:r>
            <a:r>
              <a:rPr lang="en-GB" dirty="0"/>
              <a:t> </a:t>
            </a:r>
            <a:r>
              <a:rPr lang="en-GB" dirty="0" err="1"/>
              <a:t>dónde</a:t>
            </a:r>
            <a:r>
              <a:rPr lang="en-GB" dirty="0"/>
              <a:t> </a:t>
            </a:r>
            <a:r>
              <a:rPr lang="en-GB" dirty="0" err="1"/>
              <a:t>esté</a:t>
            </a:r>
            <a:r>
              <a:rPr lang="en-GB" dirty="0"/>
              <a:t> </a:t>
            </a:r>
            <a:r>
              <a:rPr lang="en-GB" dirty="0" err="1"/>
              <a:t>orientado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usuario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DEMO Video Player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3121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ambiental</a:t>
            </a:r>
            <a:r>
              <a:rPr lang="en-GB" dirty="0"/>
              <a:t> </a:t>
            </a:r>
            <a:r>
              <a:rPr lang="en-GB" dirty="0" err="1"/>
              <a:t>emiten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canal un </a:t>
            </a:r>
            <a:r>
              <a:rPr lang="en-GB" dirty="0" err="1"/>
              <a:t>recurso</a:t>
            </a:r>
            <a:r>
              <a:rPr lang="en-GB" dirty="0"/>
              <a:t> de audio </a:t>
            </a:r>
            <a:r>
              <a:rPr lang="en-GB" dirty="0" err="1"/>
              <a:t>desde</a:t>
            </a:r>
            <a:r>
              <a:rPr lang="en-GB" dirty="0"/>
              <a:t> un </a:t>
            </a:r>
            <a:r>
              <a:rPr lang="en-GB" dirty="0" err="1"/>
              <a:t>ángulo</a:t>
            </a:r>
            <a:r>
              <a:rPr lang="en-GB" dirty="0"/>
              <a:t> </a:t>
            </a:r>
            <a:r>
              <a:rPr lang="en-GB" dirty="0" err="1"/>
              <a:t>proyectado</a:t>
            </a:r>
            <a:r>
              <a:rPr lang="en-GB" dirty="0"/>
              <a:t> </a:t>
            </a:r>
            <a:r>
              <a:rPr lang="en-GB" dirty="0" err="1"/>
              <a:t>desde</a:t>
            </a:r>
            <a:r>
              <a:rPr lang="en-GB" dirty="0"/>
              <a:t> la </a:t>
            </a:r>
            <a:r>
              <a:rPr lang="en-GB" dirty="0" err="1"/>
              <a:t>entidad</a:t>
            </a:r>
            <a:r>
              <a:rPr lang="en-GB" dirty="0"/>
              <a:t>, sin </a:t>
            </a:r>
            <a:r>
              <a:rPr lang="en-GB" dirty="0" err="1"/>
              <a:t>reverberación</a:t>
            </a:r>
            <a:r>
              <a:rPr lang="en-GB" dirty="0"/>
              <a:t>. </a:t>
            </a:r>
          </a:p>
          <a:p>
            <a:r>
              <a:rPr lang="en-GB" dirty="0"/>
              <a:t>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ambiental</a:t>
            </a:r>
            <a:r>
              <a:rPr lang="en-GB" dirty="0"/>
              <a:t> </a:t>
            </a:r>
            <a:r>
              <a:rPr lang="en-GB" dirty="0" err="1"/>
              <a:t>tienen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 la </a:t>
            </a:r>
            <a:r>
              <a:rPr lang="en-GB" dirty="0" err="1"/>
              <a:t>orientación</a:t>
            </a:r>
            <a:r>
              <a:rPr lang="en-GB" dirty="0"/>
              <a:t> </a:t>
            </a:r>
            <a:r>
              <a:rPr lang="en-GB" dirty="0" err="1"/>
              <a:t>relativa</a:t>
            </a:r>
            <a:r>
              <a:rPr lang="en-GB" dirty="0"/>
              <a:t> de la </a:t>
            </a:r>
            <a:r>
              <a:rPr lang="en-GB" dirty="0" err="1"/>
              <a:t>fuente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oyente</a:t>
            </a:r>
            <a:r>
              <a:rPr lang="en-GB" dirty="0"/>
              <a:t>.</a:t>
            </a:r>
          </a:p>
          <a:p>
            <a:r>
              <a:rPr lang="en-GB" dirty="0"/>
              <a:t>La </a:t>
            </a:r>
            <a:r>
              <a:rPr lang="en-GB" dirty="0" err="1"/>
              <a:t>posición</a:t>
            </a:r>
            <a:r>
              <a:rPr lang="en-GB" dirty="0"/>
              <a:t> no se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cuenta</a:t>
            </a:r>
            <a:r>
              <a:rPr lang="en-GB" dirty="0"/>
              <a:t>;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canales</a:t>
            </a:r>
            <a:r>
              <a:rPr lang="en-GB" dirty="0"/>
              <a:t> no </a:t>
            </a:r>
            <a:r>
              <a:rPr lang="en-GB" dirty="0" err="1"/>
              <a:t>aumentan</a:t>
            </a:r>
            <a:r>
              <a:rPr lang="en-GB" dirty="0"/>
              <a:t> de </a:t>
            </a:r>
            <a:r>
              <a:rPr lang="en-GB" dirty="0" err="1"/>
              <a:t>volumen</a:t>
            </a:r>
            <a:r>
              <a:rPr lang="en-GB" dirty="0"/>
              <a:t> a </a:t>
            </a:r>
            <a:r>
              <a:rPr lang="en-GB" dirty="0" err="1"/>
              <a:t>medida</a:t>
            </a:r>
            <a:r>
              <a:rPr lang="en-GB" dirty="0"/>
              <a:t> que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usuario</a:t>
            </a:r>
            <a:r>
              <a:rPr lang="en-GB" dirty="0"/>
              <a:t> se </a:t>
            </a:r>
            <a:r>
              <a:rPr lang="en-GB" dirty="0" err="1"/>
              <a:t>acerca</a:t>
            </a:r>
            <a:r>
              <a:rPr lang="en-GB" dirty="0"/>
              <a:t> a </a:t>
            </a:r>
            <a:r>
              <a:rPr lang="en-GB" dirty="0" err="1"/>
              <a:t>ellos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29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68341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posición</a:t>
            </a:r>
            <a:r>
              <a:rPr lang="en-GB" dirty="0"/>
              <a:t> y </a:t>
            </a:r>
            <a:r>
              <a:rPr lang="en-GB" dirty="0" err="1"/>
              <a:t>orientación</a:t>
            </a:r>
            <a:r>
              <a:rPr lang="en-GB" dirty="0"/>
              <a:t> de 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espacial</a:t>
            </a:r>
            <a:r>
              <a:rPr lang="en-GB" dirty="0"/>
              <a:t> son </a:t>
            </a:r>
            <a:r>
              <a:rPr lang="en-GB" dirty="0" err="1"/>
              <a:t>actualizadas</a:t>
            </a:r>
            <a:r>
              <a:rPr lang="en-GB" dirty="0"/>
              <a:t> de forma continua y </a:t>
            </a:r>
            <a:r>
              <a:rPr lang="en-GB" dirty="0" err="1"/>
              <a:t>automática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sistema</a:t>
            </a:r>
            <a:r>
              <a:rPr lang="en-GB" dirty="0"/>
              <a:t> de audio, </a:t>
            </a:r>
            <a:r>
              <a:rPr lang="en-GB" dirty="0" err="1"/>
              <a:t>por</a:t>
            </a:r>
            <a:r>
              <a:rPr lang="en-GB" dirty="0"/>
              <a:t> lo que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sonidos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</a:t>
            </a:r>
            <a:r>
              <a:rPr lang="en-GB" dirty="0" err="1"/>
              <a:t>provienen</a:t>
            </a:r>
            <a:r>
              <a:rPr lang="en-GB" dirty="0"/>
              <a:t> de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entidad</a:t>
            </a:r>
            <a:r>
              <a:rPr lang="en-GB" dirty="0"/>
              <a:t> </a:t>
            </a:r>
            <a:r>
              <a:rPr lang="en-GB" dirty="0" err="1"/>
              <a:t>dondequiera</a:t>
            </a:r>
            <a:r>
              <a:rPr lang="en-GB" dirty="0"/>
              <a:t> que </a:t>
            </a:r>
            <a:r>
              <a:rPr lang="en-GB" dirty="0" err="1"/>
              <a:t>vaya</a:t>
            </a:r>
            <a:r>
              <a:rPr lang="en-GB" dirty="0"/>
              <a:t> y </a:t>
            </a:r>
            <a:r>
              <a:rPr lang="en-GB" dirty="0" err="1"/>
              <a:t>hacia</a:t>
            </a:r>
            <a:r>
              <a:rPr lang="en-GB" dirty="0"/>
              <a:t> </a:t>
            </a:r>
            <a:r>
              <a:rPr lang="en-GB" dirty="0" err="1"/>
              <a:t>donde</a:t>
            </a:r>
            <a:r>
              <a:rPr lang="en-GB" dirty="0"/>
              <a:t> </a:t>
            </a:r>
            <a:r>
              <a:rPr lang="en-GB" dirty="0" err="1"/>
              <a:t>apunte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 las </a:t>
            </a:r>
            <a:r>
              <a:rPr lang="en-GB" dirty="0" err="1"/>
              <a:t>fuentes</a:t>
            </a:r>
            <a:r>
              <a:rPr lang="en-GB" dirty="0"/>
              <a:t> de audio </a:t>
            </a:r>
            <a:r>
              <a:rPr lang="en-GB" dirty="0" err="1"/>
              <a:t>espacial</a:t>
            </a:r>
            <a:r>
              <a:rPr lang="en-GB" dirty="0"/>
              <a:t> se les </a:t>
            </a:r>
            <a:r>
              <a:rPr lang="en-GB" dirty="0" err="1"/>
              <a:t>aplica</a:t>
            </a:r>
            <a:r>
              <a:rPr lang="en-GB" dirty="0"/>
              <a:t> la </a:t>
            </a:r>
            <a:r>
              <a:rPr lang="en-GB" dirty="0" err="1"/>
              <a:t>acústica</a:t>
            </a:r>
            <a:r>
              <a:rPr lang="en-GB" dirty="0"/>
              <a:t> del </a:t>
            </a:r>
            <a:r>
              <a:rPr lang="en-GB" dirty="0" err="1"/>
              <a:t>entorno</a:t>
            </a:r>
            <a:r>
              <a:rPr lang="en-GB" dirty="0"/>
              <a:t> del </a:t>
            </a:r>
            <a:r>
              <a:rPr lang="en-GB" dirty="0" err="1"/>
              <a:t>usuario</a:t>
            </a:r>
            <a:r>
              <a:rPr lang="en-GB" dirty="0"/>
              <a:t> para que se </a:t>
            </a:r>
            <a:r>
              <a:rPr lang="en-GB" dirty="0" err="1"/>
              <a:t>mezclen</a:t>
            </a:r>
            <a:r>
              <a:rPr lang="en-GB" dirty="0"/>
              <a:t> </a:t>
            </a:r>
            <a:r>
              <a:rPr lang="en-GB" dirty="0" err="1"/>
              <a:t>naturalmente</a:t>
            </a:r>
            <a:r>
              <a:rPr lang="en-GB" dirty="0"/>
              <a:t> con </a:t>
            </a:r>
            <a:r>
              <a:rPr lang="en-GB" dirty="0" err="1"/>
              <a:t>él</a:t>
            </a:r>
            <a:r>
              <a:rPr lang="en-GB" dirty="0"/>
              <a:t>, y </a:t>
            </a:r>
            <a:r>
              <a:rPr lang="en-GB" dirty="0" err="1"/>
              <a:t>están</a:t>
            </a:r>
            <a:r>
              <a:rPr lang="en-GB" dirty="0"/>
              <a:t> </a:t>
            </a:r>
            <a:r>
              <a:rPr lang="en-GB" dirty="0" err="1"/>
              <a:t>atenuadas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la </a:t>
            </a:r>
            <a:r>
              <a:rPr lang="en-GB" dirty="0" err="1"/>
              <a:t>distancia</a:t>
            </a:r>
            <a:r>
              <a:rPr lang="en-GB" dirty="0"/>
              <a:t> para que se </a:t>
            </a:r>
            <a:r>
              <a:rPr lang="en-GB" dirty="0" err="1"/>
              <a:t>vuelvan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silenciosas</a:t>
            </a:r>
            <a:r>
              <a:rPr lang="en-GB" dirty="0"/>
              <a:t> </a:t>
            </a:r>
            <a:r>
              <a:rPr lang="en-GB" dirty="0" err="1"/>
              <a:t>cuanto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lejos</a:t>
            </a:r>
            <a:r>
              <a:rPr lang="en-GB" dirty="0"/>
              <a:t> </a:t>
            </a:r>
            <a:r>
              <a:rPr lang="en-GB" dirty="0" err="1"/>
              <a:t>están</a:t>
            </a:r>
            <a:r>
              <a:rPr lang="en-GB" dirty="0"/>
              <a:t> del </a:t>
            </a:r>
            <a:r>
              <a:rPr lang="en-GB" dirty="0" err="1"/>
              <a:t>usuario</a:t>
            </a:r>
            <a:r>
              <a:rPr lang="en-GB" dirty="0"/>
              <a:t>.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DEMO Drum Kit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31444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DEMO Portales ?</a:t>
            </a:r>
            <a:br>
              <a:rPr lang="en-ES"/>
            </a:br>
            <a:br>
              <a:rPr lang="en-ES"/>
            </a:br>
            <a:r>
              <a:rPr lang="en-ES" dirty="0"/>
              <a:t>Muchas gracias de nuevo a todos y espero que os haya gustado. Os dejo por aquí el link a Github de mi proyecto con visionOS por si os interesa echarle un vistazo o investigar un poco sobre visionOS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743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</a:b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Las Apple Vision Pro son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unas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gafas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realidad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mixta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o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Apple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los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ha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denomido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, visor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computación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espacial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Fueron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anunciadas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la WWDC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junio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2023, y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estarán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disponibles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para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su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compra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principios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2024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EEUU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por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unos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3,5k $ y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más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adelante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llegarán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a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otros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países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</a:p>
          <a:p>
            <a:endParaRPr lang="en-GB" dirty="0"/>
          </a:p>
          <a:p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Están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equipadas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con un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procesador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M2 y un chip R1,  un sensor LiDAR,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varias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cámaras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, un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sistema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seguimiento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ocular y auriculares con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cancelación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 de </a:t>
            </a:r>
            <a:r>
              <a:rPr lang="en-GB" b="0" i="0" dirty="0" err="1">
                <a:solidFill>
                  <a:srgbClr val="E3E3E3"/>
                </a:solidFill>
                <a:effectLst/>
                <a:latin typeface="Google Sans"/>
              </a:rPr>
              <a:t>ruido</a:t>
            </a:r>
            <a:r>
              <a:rPr lang="en-GB" b="0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  <a:br>
              <a:rPr lang="en-GB" dirty="0"/>
            </a:br>
            <a:endParaRPr lang="en-GB" dirty="0"/>
          </a:p>
          <a:p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Están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diseñadas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para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usarse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durante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todo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el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día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mientras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está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enchufado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y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ofrece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hasta dos horas de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autonomía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con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su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batería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externa.</a:t>
            </a:r>
            <a:b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</a:br>
            <a:b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</a:b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Aquí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dejo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un enlace a la nota de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prensa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de la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presentación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del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dispositivo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que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contiene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todos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los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GB" b="0" i="0" dirty="0" err="1">
                <a:solidFill>
                  <a:srgbClr val="E8EAED"/>
                </a:solidFill>
                <a:effectLst/>
                <a:latin typeface="Google Sans"/>
              </a:rPr>
              <a:t>detalles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5678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Aquí dejo un enlace a la documentación de visionOS el sistema operativo encargado de dar vida a las Apple Vision Pro donde además de todos los detalles técnicos para desarrollar para visionOS tendremos varias apps de ejemplo bastante chulas y que nos dan una idea de hasta donde podemos llegar.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5085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PEQUEÑA DEMO VisionOSMusic</a:t>
            </a:r>
          </a:p>
          <a:p>
            <a:endParaRPr lang="en-ES" dirty="0"/>
          </a:p>
          <a:p>
            <a:r>
              <a:rPr lang="en-ES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8183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6615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Esto lo hace gracias a lo que Apple a denominado “Materials”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3652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La escena tipo window es a la que más acostumbrados hoy en día es similar a como veríamos las ventanas de una app de escritorio. Se pueden tener multiples ventanas simultaneas en visionOS y puedes agregar contenido 3D</a:t>
            </a:r>
            <a:br>
              <a:rPr lang="en-ES" dirty="0"/>
            </a:br>
            <a:br>
              <a:rPr lang="en-ES" dirty="0"/>
            </a:br>
            <a:r>
              <a:rPr lang="en-ES" dirty="0"/>
              <a:t>DEMO cualquier ventana</a:t>
            </a:r>
            <a:br>
              <a:rPr lang="en-ES" dirty="0"/>
            </a:br>
            <a:br>
              <a:rPr lang="en-ES" dirty="0"/>
            </a:br>
            <a:r>
              <a:rPr lang="en-ES" dirty="0"/>
              <a:t>Los Volumes agregan profundidad a la app con un volumen 3D y están pensadas para mostrar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experiencias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que se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pueden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ver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desde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cualquier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ángulo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Espacio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Compartido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en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el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Espacio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Completo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de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una</a:t>
            </a:r>
            <a: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GB" b="0" i="0" dirty="0" err="1">
                <a:solidFill>
                  <a:srgbClr val="252525"/>
                </a:solidFill>
                <a:effectLst/>
                <a:latin typeface="Roboto" panose="020F0502020204030204" pitchFamily="34" charset="0"/>
              </a:rPr>
              <a:t>aplicación</a:t>
            </a:r>
            <a:endParaRPr lang="en-GB" b="0" i="0" dirty="0">
              <a:solidFill>
                <a:srgbClr val="252525"/>
              </a:solidFill>
              <a:effectLst/>
              <a:latin typeface="Roboto" panose="020F0502020204030204" pitchFamily="34" charset="0"/>
            </a:endParaRPr>
          </a:p>
          <a:p>
            <a:b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</a:br>
            <a:r>
              <a:rPr lang="en-ES" dirty="0"/>
              <a:t>DEMO snare volume</a:t>
            </a:r>
            <a:br>
              <a:rPr lang="en-GB" b="0" i="0" dirty="0">
                <a:solidFill>
                  <a:srgbClr val="252525"/>
                </a:solidFill>
                <a:effectLst/>
                <a:latin typeface="Roboto" panose="020F0502020204030204" pitchFamily="34" charset="0"/>
              </a:rPr>
            </a:br>
            <a:endParaRPr lang="en-GB" b="0" i="0" dirty="0">
              <a:solidFill>
                <a:srgbClr val="252525"/>
              </a:solidFill>
              <a:effectLst/>
              <a:latin typeface="Roboto" panose="020F0502020204030204" pitchFamily="34" charset="0"/>
            </a:endParaRPr>
          </a:p>
          <a:p>
            <a:r>
              <a:rPr lang="en-GB" dirty="0"/>
              <a:t>Para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experiencia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inmersiva</a:t>
            </a:r>
            <a:r>
              <a:rPr lang="en-GB" dirty="0"/>
              <a:t> temenos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espacios</a:t>
            </a:r>
            <a:r>
              <a:rPr lang="en-GB" dirty="0"/>
              <a:t> </a:t>
            </a:r>
            <a:r>
              <a:rPr lang="en-GB" dirty="0" err="1"/>
              <a:t>inmersivos</a:t>
            </a:r>
            <a:r>
              <a:rPr lang="en-GB" dirty="0"/>
              <a:t> -&gt;</a:t>
            </a:r>
            <a:br>
              <a:rPr lang="en-GB" dirty="0"/>
            </a:b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0571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DEMO Immersive Video</a:t>
            </a:r>
            <a:br>
              <a:rPr lang="en-ES" dirty="0"/>
            </a:br>
            <a:br>
              <a:rPr lang="en-ES" dirty="0"/>
            </a:br>
            <a:r>
              <a:rPr lang="en-ES" dirty="0"/>
              <a:t>3D Video WIP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B5A6F-BC62-A448-98DA-964CFD382B37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90407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BC09-13B9-4EC2-A4F3-F8A14766D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48D70-A765-37C5-90E3-8451B2AC5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EDBC1-BAF6-F8F4-CA3D-B4C58AA7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9811-D450-CAC3-1BC3-54B6E33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2AF3E-CA4C-786B-6B73-B5A920C1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0475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F698-27F3-43FA-28C7-E4C53FDE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BF489-029E-5071-1F59-FEA6A2C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3E84-E6E4-5F8A-4E94-FB2BD16C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4AA0-37C5-781C-D6B4-B1EEA5D7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CFB4A-37E9-DD7B-62D7-E3AA60FB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509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32EFB-831E-3D03-5DEA-D18A62A64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040E7-AB2C-8BCF-C2BE-9E5F2AF70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B3DE-54D0-45AE-BA57-2B5C3F56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3A5F3-E545-D9AE-4341-888B71E2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82A83-0BF0-44B1-9257-39D4D220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2713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7828E9-05E8-B64F-8F6F-44695C39DB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" y="483431"/>
            <a:ext cx="2793241" cy="104338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DFB0473-E01D-C64A-A712-803428BB241D}"/>
              </a:ext>
            </a:extLst>
          </p:cNvPr>
          <p:cNvCxnSpPr/>
          <p:nvPr userDrawn="1"/>
        </p:nvCxnSpPr>
        <p:spPr>
          <a:xfrm>
            <a:off x="742666" y="2852382"/>
            <a:ext cx="976953" cy="0"/>
          </a:xfrm>
          <a:prstGeom prst="line">
            <a:avLst/>
          </a:prstGeom>
          <a:ln w="50800">
            <a:gradFill>
              <a:gsLst>
                <a:gs pos="35002">
                  <a:schemeClr val="accent2"/>
                </a:gs>
                <a:gs pos="0">
                  <a:schemeClr val="accent1"/>
                </a:gs>
                <a:gs pos="67000">
                  <a:schemeClr val="accent3"/>
                </a:gs>
                <a:gs pos="83000">
                  <a:schemeClr val="accent4"/>
                </a:gs>
                <a:gs pos="100000">
                  <a:schemeClr val="accent5"/>
                </a:gs>
              </a:gsLst>
              <a:lin ang="18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9F85B710-F3D0-3149-8F8C-4964AA82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66" y="172487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s-ES_tradnl" sz="3500" b="1" i="0" kern="1200" dirty="0">
                <a:solidFill>
                  <a:schemeClr val="accent3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18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5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  <a:alpha val="60000"/>
            </a:schemeClr>
          </a:solidFill>
        </p:spPr>
        <p:txBody>
          <a:bodyPr>
            <a:normAutofit/>
          </a:bodyPr>
          <a:lstStyle>
            <a:lvl1pPr>
              <a:defRPr sz="1333" b="0" i="0">
                <a:latin typeface="Muli ExtraLight" panose="02000303000000000000" pitchFamily="2" charset="77"/>
              </a:defRPr>
            </a:lvl1pPr>
          </a:lstStyle>
          <a:p>
            <a:endParaRPr lang="en-GB"/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F504658-A186-DA46-91AC-CD7DCA491A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2" y="984250"/>
            <a:ext cx="4965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8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>
            <a:extLst>
              <a:ext uri="{FF2B5EF4-FFF2-40B4-BE49-F238E27FC236}">
                <a16:creationId xmlns:a16="http://schemas.microsoft.com/office/drawing/2014/main" id="{A3FD749F-C720-214A-A969-21674FCD9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89" t="95" r="1389"/>
          <a:stretch>
            <a:fillRect/>
          </a:stretch>
        </p:blipFill>
        <p:spPr>
          <a:xfrm>
            <a:off x="0" y="-854690"/>
            <a:ext cx="1466850" cy="785391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74D80-D7FF-48B2-9E7F-3F68F4E5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972"/>
            <a:ext cx="9191625" cy="602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500" b="0" i="0">
                <a:latin typeface="Bik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B45C973A-DA1A-0C47-8A82-9AC5C1945B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E824C9A-610B-284F-B52D-CDC2C8EA03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7401"/>
          <a:stretch>
            <a:fillRect/>
          </a:stretch>
        </p:blipFill>
        <p:spPr>
          <a:xfrm>
            <a:off x="552450" y="138908"/>
            <a:ext cx="141233" cy="1226904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E35EDF2-5A9E-8848-9A89-D12B95663D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42865" r="50861"/>
          <a:stretch>
            <a:fillRect/>
          </a:stretch>
        </p:blipFill>
        <p:spPr>
          <a:xfrm>
            <a:off x="12022359" y="-87682"/>
            <a:ext cx="227685" cy="697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3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E2C57-28AE-9949-974A-05D75B15E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_tradnl" sz="3500" b="0" i="0">
                <a:latin typeface="Biko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_tradnl"/>
          </a:p>
        </p:txBody>
      </p:sp>
      <p:pic>
        <p:nvPicPr>
          <p:cNvPr id="3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63E285E-DD5A-4353-BD84-DE8B526223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31" y="286958"/>
            <a:ext cx="1116537" cy="4170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70CE35-E948-481A-ACD4-0C7DAD602C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695592"/>
            <a:ext cx="8049803" cy="9144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003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96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13E2-E609-231A-D4EC-022ABC5D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804C-24AD-2698-308B-10FE943F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BB2C-4748-F8C5-7C8D-92B27BDC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861AA-74E2-138C-1F4C-1D442C47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4773-E6E3-4AF0-B38F-8DDF24D5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3448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219A-4F2D-652E-BF44-4F880EBB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49490-A2DE-3413-5336-12EA3E676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154FA-3134-A015-6BCD-51DF9614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1A48-D28E-0C25-5348-87906E84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7B2E6-BE96-829A-BC50-AB9140FA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93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12AB-E263-F58C-77F6-434766D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C09EA-5A0B-168E-EE78-0FBA8135B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83D24-957C-0F26-60DF-2159E5032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4EA1-925F-B85D-FFEA-9DDB48D8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3AFA-AD2B-02E3-7718-4240F2FE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67831-5400-C182-CB19-9A7D1566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5285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F927-B4DA-AA0A-8206-83034267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FC79F-B4E0-B4E6-9B1F-AB4CA7F6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C4B4C-C016-B6AB-6FC1-306179050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0298-E5C1-6297-9BDC-D04C27981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AE4F-32A0-01B1-15FD-D8E72C4D8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B2A4D-EAEF-4EDA-D3B9-1F9175E59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14506-84BA-125A-15D5-D16A11BA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08BD54-D807-1D8B-92D2-ACB26B46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25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8FE5-A09F-DF04-7CE5-4BCA696E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7EC64-AC56-6EB4-958B-D9343F51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5BD13-43DF-128B-BED8-0D9D7335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C233-346B-B22A-108C-6E16F5AD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7167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E3652-8736-5468-523B-4535289B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EB1D1-03EF-39FD-7644-433A6800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B8C7-C03F-00A4-070E-DD6F82F2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8709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342-E3B3-77B4-3E7D-FC37169A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8842-5403-8024-3965-596EFB6D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99341-84B3-A80A-6E2F-6481CCFDE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F99E4-9000-0821-B67D-D48CE0B6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C333F-E9EA-1ACD-CFC4-4736DC8C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3772A-0BE1-7C2E-3B01-EA2D6C2D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5542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0ED6-F401-3218-2634-38C56866B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17B1D-9A04-8733-94FC-0164E3C26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32744-FC91-EE74-FEB0-D7CCEB214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E6840-217A-B214-3553-E597A879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BE9C8-446C-FF2F-FB66-1CBC8348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9DCCB-AF31-BFC4-2304-47C63325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3225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B90D7-A30F-E471-1307-8C387BFB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BDC7B-9D94-080D-2CF2-44C2D8C1B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952DC-01B3-E835-1CDA-27B115BC0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54E0-B77A-8847-A9AC-F52195A9209A}" type="datetimeFigureOut">
              <a:rPr lang="en-ES" smtClean="0"/>
              <a:t>10/12/23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4E0B-F767-14AD-75EB-FCDAED74B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F6D2-8BCE-9D55-340E-3870003C7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73528-9500-2546-BEC8-894C02F22A6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4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pple.com/la/newsroom/2023/06/introducing-apple-vision-pro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JavierLaguna/VisionOSMusi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documentation/visiono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0.emf"/><Relationship Id="rId10" Type="http://schemas.openxmlformats.org/officeDocument/2006/relationships/image" Target="../media/image1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2AD6C-176D-1542-942F-D4DD3990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8" y="2002616"/>
            <a:ext cx="10515600" cy="7571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b="1" dirty="0" err="1">
                <a:effectLst/>
              </a:rPr>
              <a:t>VisionOS</a:t>
            </a:r>
            <a:r>
              <a:rPr lang="en-GB" b="1" dirty="0">
                <a:effectLst/>
              </a:rPr>
              <a:t> y Apple Vision Pro: la </a:t>
            </a:r>
            <a:r>
              <a:rPr lang="en-GB" b="1" dirty="0" err="1">
                <a:effectLst/>
              </a:rPr>
              <a:t>nueva</a:t>
            </a:r>
            <a:r>
              <a:rPr lang="en-GB" b="1" dirty="0">
                <a:effectLst/>
              </a:rPr>
              <a:t> forma de </a:t>
            </a:r>
            <a:r>
              <a:rPr lang="en-GB" b="1" dirty="0" err="1">
                <a:effectLst/>
              </a:rPr>
              <a:t>ver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el</a:t>
            </a:r>
            <a:r>
              <a:rPr lang="en-GB" b="1" dirty="0">
                <a:effectLst/>
              </a:rPr>
              <a:t> </a:t>
            </a:r>
            <a:r>
              <a:rPr lang="en-GB" b="1" dirty="0" err="1">
                <a:effectLst/>
              </a:rPr>
              <a:t>mundo</a:t>
            </a:r>
            <a:endParaRPr lang="es-ES_tradnl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BBFE9A40-2301-6644-ACA9-A39F89969EFF}"/>
              </a:ext>
            </a:extLst>
          </p:cNvPr>
          <p:cNvSpPr txBox="1"/>
          <p:nvPr/>
        </p:nvSpPr>
        <p:spPr>
          <a:xfrm>
            <a:off x="729018" y="2967335"/>
            <a:ext cx="61357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2400" spc="600" dirty="0">
                <a:solidFill>
                  <a:prstClr val="white">
                    <a:lumMod val="50000"/>
                  </a:prstClr>
                </a:solidFill>
                <a:latin typeface="Biko" charset="0"/>
              </a:rPr>
              <a:t>Javier Laguna</a:t>
            </a:r>
            <a:endParaRPr lang="en-US" sz="2400" spc="600" dirty="0">
              <a:solidFill>
                <a:prstClr val="white">
                  <a:lumMod val="50000"/>
                </a:prstClr>
              </a:solidFill>
              <a:latin typeface="Bik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1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3.1  Existen 3 tipos de inmersión para 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0E480-7E8A-3A56-46F5-469B8B4E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9911"/>
            <a:ext cx="7025640" cy="393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4A856-84EB-4AF4-94A7-8642E999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752" y="2449910"/>
            <a:ext cx="3186380" cy="39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8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gestos… y sus permisos.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FCCD0-E2AA-DA83-B778-0DDB5C43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" y="3361598"/>
            <a:ext cx="5653024" cy="1549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FF3A7-6426-0930-F934-5E130638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680" y="2196572"/>
            <a:ext cx="4610109" cy="42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916783-668F-EE81-9C19-A0922FBD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2522590"/>
            <a:ext cx="5819774" cy="327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DB14ED-4894-6044-3021-9F5A4D147B99}"/>
              </a:ext>
            </a:extLst>
          </p:cNvPr>
          <p:cNvSpPr txBox="1"/>
          <p:nvPr/>
        </p:nvSpPr>
        <p:spPr>
          <a:xfrm>
            <a:off x="1207077" y="2196572"/>
            <a:ext cx="45936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índice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elemento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virtual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estés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con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pulsaras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lugar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pantalla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dispositivo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iPhone o un iPad.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Doble toque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inicia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gesto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doble toque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Mac.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es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muy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parecido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tocar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mantener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el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iPhone.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Sirve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un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montón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funciones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como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de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resaltar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texto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Pellizcar</a:t>
            </a: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utiliza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desplazarse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mover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horizontal 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verticalmente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si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mueves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mano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deprisa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,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podrás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desplazarte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más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rápido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Zoom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hace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separando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 para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acercar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 imagen. El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tamaño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de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ventanas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también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se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puede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ajustar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arrastrando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esquinas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  <a:p>
            <a:pPr algn="l"/>
            <a:endParaRPr lang="en-GB" sz="1200" b="0" i="0" dirty="0">
              <a:solidFill>
                <a:srgbClr val="000000"/>
              </a:solidFill>
              <a:effectLst/>
              <a:latin typeface="Montserrat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b="1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: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habrá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que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juntar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los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dedos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rotar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las manos, y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servirá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para manipular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objetos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virtuales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Montserrat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9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4. Los gestos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CE00FC-E888-07F1-233A-C1D364EA2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74" y="2397202"/>
            <a:ext cx="7977652" cy="398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6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5. Hay que evitar los textos en 3D porque son difíciles de leer desde algúnos ángulos.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0F1D-B362-CFC0-FB3F-864FCA63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45" y="2751502"/>
            <a:ext cx="6544310" cy="363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7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6. Mantener la app siempre en una ventana a no ser que tener más ventanas ayuden al usuario.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4F3A0-C213-0C02-A6AE-858BFDBA9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44" y="2834544"/>
            <a:ext cx="6537960" cy="35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7. Colocar el contenido en relación a la cabeza y la mirada del usuario.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D8067-F361-73A3-1FCC-6178D3D1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007" y="2794000"/>
            <a:ext cx="6569985" cy="37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4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8. Fijar el contenido al espacio y no a la visión del usuario porque puede causar desorientación.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9062E-684C-A520-838A-774069CC3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5" y="2914079"/>
            <a:ext cx="6511290" cy="34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9. Si el usuario se mueve desvanecer el contenido para evitar desorientaciones.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F434-BAA3-D852-BFC2-13CBEB10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87" y="2733414"/>
            <a:ext cx="6964426" cy="37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10. En los espacios inmersivos siempre mostrar al usuario como salir.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B1CF6-2B28-0161-24D8-2AA634FC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55" y="2668354"/>
            <a:ext cx="6866890" cy="37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8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le_Vision_Pro_Trailer.mp4">
            <a:hlinkClick r:id="" action="ppaction://media"/>
            <a:extLst>
              <a:ext uri="{FF2B5EF4-FFF2-40B4-BE49-F238E27FC236}">
                <a16:creationId xmlns:a16="http://schemas.microsoft.com/office/drawing/2014/main" id="{5C42935A-1A31-4838-F7CF-6671B50B3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349" y="421480"/>
            <a:ext cx="11137107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1B5FC-0A01-E436-0B00-E621DBDE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24" y="1511744"/>
            <a:ext cx="8815552" cy="49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2AC6E-DF19-1C46-9272-A887E53A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Nuevos componentes de </a:t>
            </a:r>
            <a:r>
              <a:rPr lang="es-ES_tradnl" dirty="0" err="1"/>
              <a:t>SwiftUI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87E818-71B0-C048-D762-90326CDD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809751"/>
            <a:ext cx="10610850" cy="419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66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6943" y="461639"/>
            <a:ext cx="54449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s-ES_tradnl" sz="3733" b="1" dirty="0">
                <a:solidFill>
                  <a:srgbClr val="325D80"/>
                </a:solidFill>
                <a:latin typeface="Biko" charset="0"/>
                <a:ea typeface="Biko" charset="0"/>
                <a:cs typeface="Biko" charset="0"/>
              </a:rPr>
              <a:t>Simulador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367" y="296801"/>
            <a:ext cx="1384916" cy="6201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528" y="3358776"/>
            <a:ext cx="1046593" cy="331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01626-39E8-85C3-4A58-A3A5D8EC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75" y="1314028"/>
            <a:ext cx="6732277" cy="53577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DF94D9-DDBB-8FA3-7017-9B4833137F7C}"/>
              </a:ext>
            </a:extLst>
          </p:cNvPr>
          <p:cNvSpPr/>
          <p:nvPr/>
        </p:nvSpPr>
        <p:spPr>
          <a:xfrm>
            <a:off x="7512627" y="1128425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4072D8-5A68-3892-5C74-65EB8DAD04A5}"/>
              </a:ext>
            </a:extLst>
          </p:cNvPr>
          <p:cNvSpPr/>
          <p:nvPr/>
        </p:nvSpPr>
        <p:spPr>
          <a:xfrm>
            <a:off x="7321835" y="5694988"/>
            <a:ext cx="2047009" cy="97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58083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Reality Composer Pro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8B00A-5098-4FC5-A9E9-FFBEEAAC9FEC}"/>
              </a:ext>
            </a:extLst>
          </p:cNvPr>
          <p:cNvSpPr txBox="1"/>
          <p:nvPr/>
        </p:nvSpPr>
        <p:spPr>
          <a:xfrm>
            <a:off x="937832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AC58B-E77E-6717-1D57-FA216BDD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8" y="1134183"/>
            <a:ext cx="9191624" cy="55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3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053F5-D494-7064-DE22-6948A41B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67" y="2439997"/>
            <a:ext cx="6757295" cy="399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pic>
        <p:nvPicPr>
          <p:cNvPr id="1026" name="Picture 2" descr="Entity Component System">
            <a:extLst>
              <a:ext uri="{FF2B5EF4-FFF2-40B4-BE49-F238E27FC236}">
                <a16:creationId xmlns:a16="http://schemas.microsoft.com/office/drawing/2014/main" id="{136AA386-F2D3-15D2-172A-12B8FE0C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21" y="969182"/>
            <a:ext cx="8153957" cy="14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62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 dirty="0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 dirty="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1362221" y="2737636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 dirty="0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185A0-1407-8F45-0C50-6B056483F306}"/>
              </a:ext>
            </a:extLst>
          </p:cNvPr>
          <p:cNvSpPr txBox="1"/>
          <p:nvPr/>
        </p:nvSpPr>
        <p:spPr>
          <a:xfrm>
            <a:off x="1457325" y="2000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C78A5-4663-0357-856E-06FC98935ABC}"/>
              </a:ext>
            </a:extLst>
          </p:cNvPr>
          <p:cNvSpPr txBox="1"/>
          <p:nvPr/>
        </p:nvSpPr>
        <p:spPr>
          <a:xfrm>
            <a:off x="8130934" y="2697944"/>
            <a:ext cx="248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dirty="0"/>
              <a:t>Contienen código que actua sobre</a:t>
            </a:r>
          </a:p>
          <a:p>
            <a:r>
              <a:rPr lang="en-ES" sz="1200" dirty="0"/>
              <a:t>las entities y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4BB3A-CAD8-CD1D-D327-0ABA24E6073F}"/>
              </a:ext>
            </a:extLst>
          </p:cNvPr>
          <p:cNvSpPr txBox="1"/>
          <p:nvPr/>
        </p:nvSpPr>
        <p:spPr>
          <a:xfrm>
            <a:off x="4881967" y="2698347"/>
            <a:ext cx="276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Sirven</a:t>
            </a:r>
            <a:r>
              <a:rPr lang="en-GB" sz="1200" dirty="0"/>
              <a:t> p</a:t>
            </a:r>
            <a:r>
              <a:rPr lang="en-ES" sz="1200" dirty="0"/>
              <a:t>ara definir el aspecto y comportamiento de los modelos 3D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6132E-6FBF-02F6-85D4-51C102F32F5C}"/>
              </a:ext>
            </a:extLst>
          </p:cNvPr>
          <p:cNvSpPr txBox="1"/>
          <p:nvPr/>
        </p:nvSpPr>
        <p:spPr>
          <a:xfrm>
            <a:off x="1642057" y="2698349"/>
            <a:ext cx="2482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formadas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components.</a:t>
            </a:r>
          </a:p>
          <a:p>
            <a:r>
              <a:rPr lang="en-US" sz="1200" dirty="0"/>
              <a:t>Toda Entity </a:t>
            </a:r>
            <a:r>
              <a:rPr lang="en-US" sz="1200" dirty="0" err="1"/>
              <a:t>tiene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Transform, </a:t>
            </a:r>
            <a:r>
              <a:rPr lang="en-US" sz="1200" dirty="0" err="1"/>
              <a:t>pero</a:t>
            </a:r>
            <a:r>
              <a:rPr lang="en-US" sz="1200" dirty="0"/>
              <a:t> no </a:t>
            </a:r>
            <a:r>
              <a:rPr lang="en-US" sz="1200" dirty="0" err="1"/>
              <a:t>todas</a:t>
            </a:r>
            <a:r>
              <a:rPr lang="en-US" sz="1200" dirty="0"/>
              <a:t> </a:t>
            </a:r>
            <a:r>
              <a:rPr lang="en-US" sz="1200" dirty="0" err="1"/>
              <a:t>tienen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qué</a:t>
            </a:r>
            <a:r>
              <a:rPr lang="en-US" sz="1200" dirty="0"/>
              <a:t>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Component Model.</a:t>
            </a:r>
          </a:p>
          <a:p>
            <a:r>
              <a:rPr lang="en-US" sz="1200" dirty="0"/>
              <a:t>A </a:t>
            </a:r>
            <a:r>
              <a:rPr lang="en-US" sz="1200" dirty="0" err="1"/>
              <a:t>veces</a:t>
            </a:r>
            <a:r>
              <a:rPr lang="en-US" sz="1200" dirty="0"/>
              <a:t> </a:t>
            </a:r>
            <a:r>
              <a:rPr lang="en-US" sz="1200" dirty="0" err="1"/>
              <a:t>están</a:t>
            </a:r>
            <a:r>
              <a:rPr lang="en-US" sz="1200" dirty="0"/>
              <a:t> </a:t>
            </a:r>
            <a:r>
              <a:rPr lang="en-US" sz="1200" dirty="0" err="1"/>
              <a:t>creadas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conjunto de </a:t>
            </a:r>
            <a:r>
              <a:rPr lang="en-US" sz="1200" dirty="0" err="1"/>
              <a:t>entidades</a:t>
            </a:r>
            <a:r>
              <a:rPr lang="en-US" sz="1200" dirty="0"/>
              <a:t> </a:t>
            </a:r>
            <a:r>
              <a:rPr lang="en-US" sz="1200" dirty="0" err="1"/>
              <a:t>hijas</a:t>
            </a:r>
            <a:r>
              <a:rPr lang="en-US" sz="1200" dirty="0"/>
              <a:t>.</a:t>
            </a:r>
            <a:endParaRPr lang="en-E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2E1F1-EE38-508B-6C32-BE477251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32" y="1207408"/>
            <a:ext cx="1843071" cy="1096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F774C-02D5-3E3A-3AED-280D49CAD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839" y="1207408"/>
            <a:ext cx="1899427" cy="10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4873E-05CB-BB78-6F7B-324F9133A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102" y="1207408"/>
            <a:ext cx="1901210" cy="1096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7EEAA-5708-F9A0-3D5F-5771AD634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020" y="3967838"/>
            <a:ext cx="3045649" cy="26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0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Animations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CE841-4137-DB3A-5A9C-CCFCC20C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80" y="1841448"/>
            <a:ext cx="9190772" cy="394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EA327-01BE-F560-CE7F-1B437E34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23" y="1654122"/>
            <a:ext cx="8873754" cy="44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8300C0-477F-C16D-A699-7E009AA8C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87332"/>
            <a:ext cx="7772400" cy="49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38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A3B0AE-9E1C-6C79-37C1-C163B8D4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499925"/>
            <a:ext cx="8105775" cy="47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957E331-1DAA-CDDF-D229-23EBB709F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" y="344180"/>
            <a:ext cx="5493544" cy="616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BE7520-A259-44D8-390D-11D77F2D4C78}"/>
              </a:ext>
            </a:extLst>
          </p:cNvPr>
          <p:cNvSpPr txBox="1"/>
          <p:nvPr/>
        </p:nvSpPr>
        <p:spPr>
          <a:xfrm>
            <a:off x="7772400" y="6138623"/>
            <a:ext cx="251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Nota de </a:t>
            </a:r>
            <a:r>
              <a:rPr lang="en-GB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prensa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7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204E180E-125E-4418-8B40-0FBB675C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- Audio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CC57A644-397F-46B2-A6A0-FFE0395AF7C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450" y="6353968"/>
            <a:ext cx="30099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Project Proposal | </a:t>
            </a:r>
            <a:r>
              <a:rPr lang="en-US">
                <a:solidFill>
                  <a:schemeClr val="bg1"/>
                </a:solidFill>
                <a:latin typeface="Muli" panose="02000503000000000000" pitchFamily="2" charset="77"/>
              </a:rPr>
              <a:t>Presentation</a:t>
            </a:r>
            <a:endParaRPr lang="en-US" sz="1400">
              <a:solidFill>
                <a:schemeClr val="bg1"/>
              </a:solidFill>
              <a:latin typeface="Muli" panose="02000503000000000000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120DEC-BE22-467F-9E89-F21949CA26FD}"/>
              </a:ext>
            </a:extLst>
          </p:cNvPr>
          <p:cNvSpPr txBox="1"/>
          <p:nvPr/>
        </p:nvSpPr>
        <p:spPr>
          <a:xfrm>
            <a:off x="882597" y="2170910"/>
            <a:ext cx="207227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0F3A1E-1F04-4458-AD59-D22209316E81}"/>
              </a:ext>
            </a:extLst>
          </p:cNvPr>
          <p:cNvSpPr txBox="1"/>
          <p:nvPr/>
        </p:nvSpPr>
        <p:spPr>
          <a:xfrm>
            <a:off x="3793557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7D7E6-1F74-4507-9BE0-3A6956C21887}"/>
              </a:ext>
            </a:extLst>
          </p:cNvPr>
          <p:cNvSpPr txBox="1"/>
          <p:nvPr/>
        </p:nvSpPr>
        <p:spPr>
          <a:xfrm>
            <a:off x="6582775" y="2170910"/>
            <a:ext cx="1816576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Subtitle Text</a:t>
            </a:r>
          </a:p>
          <a:p>
            <a:pPr algn="ctr">
              <a:lnSpc>
                <a:spcPts val="2400"/>
              </a:lnSpc>
            </a:pPr>
            <a:r>
              <a:rPr lang="en-US">
                <a:solidFill>
                  <a:schemeClr val="bg1"/>
                </a:solidFill>
                <a:latin typeface="Biko" panose="02000000000000000000" pitchFamily="2" charset="0"/>
                <a:ea typeface="Open Sans bold" panose="020B0806030504020204" pitchFamily="34" charset="0"/>
                <a:cs typeface="Open Sans bold" panose="020B0806030504020204" pitchFamily="34" charset="0"/>
              </a:rPr>
              <a:t>#03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5E9DD-07E4-3270-966C-2B8797B6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39" y="1146092"/>
            <a:ext cx="5778321" cy="2791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115A7D-1B88-2041-DBC7-5C574BDAA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839" y="4010121"/>
            <a:ext cx="5800158" cy="265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94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cat in a circle&#10;&#10;Description automatically generated">
            <a:extLst>
              <a:ext uri="{FF2B5EF4-FFF2-40B4-BE49-F238E27FC236}">
                <a16:creationId xmlns:a16="http://schemas.microsoft.com/office/drawing/2014/main" id="{1BD8F179-C957-B097-F296-6210ADA7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27" y="1678781"/>
            <a:ext cx="3500437" cy="3500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A14202-7A59-AEDE-A434-0D0F64DC7F2D}"/>
              </a:ext>
            </a:extLst>
          </p:cNvPr>
          <p:cNvSpPr txBox="1"/>
          <p:nvPr/>
        </p:nvSpPr>
        <p:spPr>
          <a:xfrm>
            <a:off x="759568" y="5551528"/>
            <a:ext cx="4775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https://github.com/JavierLaguna/VisionOSMusic</a:t>
            </a:r>
            <a:endParaRPr lang="en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3A40D-9D13-1DE0-A012-DC6ABF014D29}"/>
              </a:ext>
            </a:extLst>
          </p:cNvPr>
          <p:cNvSpPr txBox="1"/>
          <p:nvPr/>
        </p:nvSpPr>
        <p:spPr>
          <a:xfrm>
            <a:off x="1026014" y="937140"/>
            <a:ext cx="487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>
                <a:solidFill>
                  <a:schemeClr val="bg1">
                    <a:lumMod val="95000"/>
                  </a:schemeClr>
                </a:solidFill>
              </a:rPr>
              <a:t>¡¡ Muchísimas gracias !!        </a:t>
            </a:r>
            <a:r>
              <a:rPr lang="en-ES" dirty="0">
                <a:solidFill>
                  <a:schemeClr val="bg1">
                    <a:lumMod val="95000"/>
                  </a:schemeClr>
                </a:solidFill>
              </a:rPr>
              <a:t>👏🏻 👏🏻 👏🏻</a:t>
            </a:r>
          </a:p>
        </p:txBody>
      </p:sp>
    </p:spTree>
    <p:extLst>
      <p:ext uri="{BB962C8B-B14F-4D97-AF65-F5344CB8AC3E}">
        <p14:creationId xmlns:p14="http://schemas.microsoft.com/office/powerpoint/2010/main" val="162764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DC857A4E-D105-8049-9194-D3A71A55B28C}"/>
              </a:ext>
            </a:extLst>
          </p:cNvPr>
          <p:cNvGrpSpPr/>
          <p:nvPr/>
        </p:nvGrpSpPr>
        <p:grpSpPr>
          <a:xfrm>
            <a:off x="471979" y="4103641"/>
            <a:ext cx="7433688" cy="1848251"/>
            <a:chOff x="2379156" y="2529968"/>
            <a:chExt cx="7433688" cy="1848251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55760F-4FC7-A943-AE4D-088A152A2C24}"/>
                </a:ext>
              </a:extLst>
            </p:cNvPr>
            <p:cNvSpPr txBox="1"/>
            <p:nvPr/>
          </p:nvSpPr>
          <p:spPr>
            <a:xfrm>
              <a:off x="2379156" y="2529968"/>
              <a:ext cx="743368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6000" dirty="0" err="1">
                  <a:solidFill>
                    <a:schemeClr val="bg1"/>
                  </a:solidFill>
                  <a:latin typeface="Biko" panose="020000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Documentación</a:t>
              </a:r>
              <a:endParaRPr lang="en-US" sz="6000" dirty="0">
                <a:solidFill>
                  <a:schemeClr val="bg1"/>
                </a:solidFill>
                <a:latin typeface="Biko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CB91F5BB-BE23-EC4E-B808-BE4E753678D3}"/>
                </a:ext>
              </a:extLst>
            </p:cNvPr>
            <p:cNvSpPr txBox="1"/>
            <p:nvPr/>
          </p:nvSpPr>
          <p:spPr>
            <a:xfrm>
              <a:off x="2379156" y="3670333"/>
              <a:ext cx="557616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spc="600" dirty="0">
                  <a:solidFill>
                    <a:schemeClr val="bg1">
                      <a:lumMod val="95000"/>
                    </a:schemeClr>
                  </a:solidFill>
                  <a:latin typeface="Biko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https://developer.apple.com/documentation/visionos</a:t>
              </a:r>
              <a:endParaRPr lang="en-US" sz="2000" spc="600" dirty="0">
                <a:solidFill>
                  <a:schemeClr val="bg1">
                    <a:lumMod val="95000"/>
                  </a:schemeClr>
                </a:solidFill>
                <a:latin typeface="Biko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CB62E3A-F7CC-1E4D-9B42-78017F6EF20D}"/>
                </a:ext>
              </a:extLst>
            </p:cNvPr>
            <p:cNvCxnSpPr>
              <a:cxnSpLocks/>
            </p:cNvCxnSpPr>
            <p:nvPr/>
          </p:nvCxnSpPr>
          <p:spPr>
            <a:xfrm>
              <a:off x="2505996" y="3662465"/>
              <a:ext cx="491824" cy="0"/>
            </a:xfrm>
            <a:prstGeom prst="line">
              <a:avLst/>
            </a:prstGeom>
            <a:noFill/>
            <a:ln w="635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1786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127A853-1079-EFF7-475F-A98BC1EE71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127A853-1079-EFF7-475F-A98BC1EE71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4CA9BDF8-EB93-D25E-D02B-4B02647D7D46}"/>
              </a:ext>
            </a:extLst>
          </p:cNvPr>
          <p:cNvSpPr txBox="1">
            <a:spLocks/>
          </p:cNvSpPr>
          <p:nvPr/>
        </p:nvSpPr>
        <p:spPr>
          <a:xfrm>
            <a:off x="4872823" y="30490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ÍNDICE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CBA60-FAC8-FB24-95EA-DFD8BEDDD57D}"/>
              </a:ext>
            </a:extLst>
          </p:cNvPr>
          <p:cNvSpPr/>
          <p:nvPr/>
        </p:nvSpPr>
        <p:spPr>
          <a:xfrm>
            <a:off x="429814" y="2459542"/>
            <a:ext cx="3139126" cy="3139126"/>
          </a:xfrm>
          <a:prstGeom prst="ellipse">
            <a:avLst/>
          </a:prstGeom>
          <a:gradFill>
            <a:gsLst>
              <a:gs pos="0">
                <a:srgbClr val="EF7680"/>
              </a:gs>
              <a:gs pos="100000">
                <a:srgbClr val="F7A68B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46E8421E-EEBF-064F-DA73-905ABDC9A70E}"/>
              </a:ext>
            </a:extLst>
          </p:cNvPr>
          <p:cNvSpPr/>
          <p:nvPr/>
        </p:nvSpPr>
        <p:spPr>
          <a:xfrm>
            <a:off x="2296997" y="1293295"/>
            <a:ext cx="4343285" cy="4343285"/>
          </a:xfrm>
          <a:prstGeom prst="pie">
            <a:avLst>
              <a:gd name="adj1" fmla="val 5426855"/>
              <a:gd name="adj2" fmla="val 16200000"/>
            </a:avLst>
          </a:prstGeom>
          <a:gradFill>
            <a:gsLst>
              <a:gs pos="0">
                <a:srgbClr val="435C7D"/>
              </a:gs>
              <a:gs pos="51000">
                <a:srgbClr val="666B8D"/>
              </a:gs>
              <a:gs pos="100000">
                <a:srgbClr val="8B6D8E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83859E1-E49A-8B8C-0920-7EC2F2719D8F}"/>
              </a:ext>
            </a:extLst>
          </p:cNvPr>
          <p:cNvSpPr/>
          <p:nvPr/>
        </p:nvSpPr>
        <p:spPr>
          <a:xfrm flipH="1" flipV="1">
            <a:off x="1883623" y="4635495"/>
            <a:ext cx="1785257" cy="1477281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</a:gradFill>
          <a:ln w="437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D0C01AE-52C1-F770-C118-B0ED272243BA}"/>
              </a:ext>
            </a:extLst>
          </p:cNvPr>
          <p:cNvSpPr txBox="1">
            <a:spLocks/>
          </p:cNvSpPr>
          <p:nvPr/>
        </p:nvSpPr>
        <p:spPr>
          <a:xfrm>
            <a:off x="4872823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144DB3-4858-DBE1-C814-3549190DDCD3}"/>
              </a:ext>
            </a:extLst>
          </p:cNvPr>
          <p:cNvCxnSpPr/>
          <p:nvPr/>
        </p:nvCxnSpPr>
        <p:spPr>
          <a:xfrm>
            <a:off x="4996809" y="1719591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475242CC-3A78-E4E7-72FF-910005F71A97}"/>
              </a:ext>
            </a:extLst>
          </p:cNvPr>
          <p:cNvSpPr txBox="1">
            <a:spLocks/>
          </p:cNvSpPr>
          <p:nvPr/>
        </p:nvSpPr>
        <p:spPr>
          <a:xfrm>
            <a:off x="5647737" y="1090723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Requisítos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542575D-E630-0D84-9912-F6A5597264B9}"/>
              </a:ext>
            </a:extLst>
          </p:cNvPr>
          <p:cNvSpPr txBox="1">
            <a:spLocks/>
          </p:cNvSpPr>
          <p:nvPr/>
        </p:nvSpPr>
        <p:spPr>
          <a:xfrm>
            <a:off x="4872823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0014EE-9F89-3D9A-EFE7-76EDBCE42CA9}"/>
              </a:ext>
            </a:extLst>
          </p:cNvPr>
          <p:cNvCxnSpPr/>
          <p:nvPr/>
        </p:nvCxnSpPr>
        <p:spPr>
          <a:xfrm>
            <a:off x="4996809" y="2661113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:a16="http://schemas.microsoft.com/office/drawing/2014/main" id="{CCF2026C-656D-85C4-AFD3-E2E83D5E4A9D}"/>
              </a:ext>
            </a:extLst>
          </p:cNvPr>
          <p:cNvSpPr txBox="1">
            <a:spLocks/>
          </p:cNvSpPr>
          <p:nvPr/>
        </p:nvSpPr>
        <p:spPr>
          <a:xfrm>
            <a:off x="5647737" y="2032245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Los 10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principios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básicos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visionOS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	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46F2B53-B7E5-1FB3-D1BD-B6CC9D1BCA9F}"/>
              </a:ext>
            </a:extLst>
          </p:cNvPr>
          <p:cNvSpPr txBox="1">
            <a:spLocks/>
          </p:cNvSpPr>
          <p:nvPr/>
        </p:nvSpPr>
        <p:spPr>
          <a:xfrm>
            <a:off x="4872823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E99D7-0FE7-01B0-9646-8767A66DF5AB}"/>
              </a:ext>
            </a:extLst>
          </p:cNvPr>
          <p:cNvCxnSpPr/>
          <p:nvPr/>
        </p:nvCxnSpPr>
        <p:spPr>
          <a:xfrm>
            <a:off x="4996809" y="3602635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ítulo 1">
            <a:extLst>
              <a:ext uri="{FF2B5EF4-FFF2-40B4-BE49-F238E27FC236}">
                <a16:creationId xmlns:a16="http://schemas.microsoft.com/office/drawing/2014/main" id="{48A0E82F-8A0C-40A6-793B-74035D5B290F}"/>
              </a:ext>
            </a:extLst>
          </p:cNvPr>
          <p:cNvSpPr txBox="1">
            <a:spLocks/>
          </p:cNvSpPr>
          <p:nvPr/>
        </p:nvSpPr>
        <p:spPr>
          <a:xfrm>
            <a:off x="5647737" y="2973767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Nuevos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componentes</a:t>
            </a:r>
            <a:r>
              <a:rPr lang="en-US" sz="2000" dirty="0">
                <a:solidFill>
                  <a:prstClr val="black"/>
                </a:solidFill>
                <a:latin typeface="Biko" panose="02000000000000000000" pitchFamily="2" charset="0"/>
              </a:rPr>
              <a:t> de </a:t>
            </a:r>
            <a:r>
              <a:rPr lang="en-US" sz="2000" dirty="0" err="1">
                <a:solidFill>
                  <a:prstClr val="black"/>
                </a:solidFill>
                <a:latin typeface="Biko" panose="02000000000000000000" pitchFamily="2" charset="0"/>
              </a:rPr>
              <a:t>SwiftUI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916B676-F7E9-E563-CAD6-B5E91930D239}"/>
              </a:ext>
            </a:extLst>
          </p:cNvPr>
          <p:cNvSpPr txBox="1">
            <a:spLocks/>
          </p:cNvSpPr>
          <p:nvPr/>
        </p:nvSpPr>
        <p:spPr>
          <a:xfrm>
            <a:off x="4872823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3ABC11-6232-8A1D-A397-78D7DBA422C6}"/>
              </a:ext>
            </a:extLst>
          </p:cNvPr>
          <p:cNvCxnSpPr/>
          <p:nvPr/>
        </p:nvCxnSpPr>
        <p:spPr>
          <a:xfrm>
            <a:off x="4996809" y="4544157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A698A14F-A8FA-8A74-A05A-5152D26EEBA1}"/>
              </a:ext>
            </a:extLst>
          </p:cNvPr>
          <p:cNvSpPr txBox="1">
            <a:spLocks/>
          </p:cNvSpPr>
          <p:nvPr/>
        </p:nvSpPr>
        <p:spPr>
          <a:xfrm>
            <a:off x="5647737" y="3915289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Simulador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3620F3D6-DDD1-4B9C-D76A-AD78702B9B39}"/>
              </a:ext>
            </a:extLst>
          </p:cNvPr>
          <p:cNvSpPr txBox="1">
            <a:spLocks/>
          </p:cNvSpPr>
          <p:nvPr/>
        </p:nvSpPr>
        <p:spPr>
          <a:xfrm>
            <a:off x="4872823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608D7D-4DAA-74DF-62FD-C0E82E401741}"/>
              </a:ext>
            </a:extLst>
          </p:cNvPr>
          <p:cNvCxnSpPr/>
          <p:nvPr/>
        </p:nvCxnSpPr>
        <p:spPr>
          <a:xfrm>
            <a:off x="4996809" y="548567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F830ECAB-D1A8-93BB-C4BA-C9B49ECE2EFF}"/>
              </a:ext>
            </a:extLst>
          </p:cNvPr>
          <p:cNvSpPr txBox="1">
            <a:spLocks/>
          </p:cNvSpPr>
          <p:nvPr/>
        </p:nvSpPr>
        <p:spPr>
          <a:xfrm>
            <a:off x="5647737" y="4856811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Reality Composer Pro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905BEEE3-225E-7123-3E12-5301ADB04F95}"/>
              </a:ext>
            </a:extLst>
          </p:cNvPr>
          <p:cNvSpPr txBox="1">
            <a:spLocks/>
          </p:cNvSpPr>
          <p:nvPr/>
        </p:nvSpPr>
        <p:spPr>
          <a:xfrm>
            <a:off x="10615616" y="6575723"/>
            <a:ext cx="1533525" cy="20313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971A4-624C-2A40-A524-AD4B72194530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F17680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pPr marL="0" marR="0" lvl="0" indent="0" algn="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F17680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99EB838-20F7-014C-48CE-10611F42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4" y="1293295"/>
            <a:ext cx="2142760" cy="80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C63DA91-3B9D-D160-B9A4-E27DE5308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6011" y="-1548650"/>
            <a:ext cx="3328447" cy="3328447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20AAC158-F6AD-CE55-AF3B-9E48EB2EB82C}"/>
              </a:ext>
            </a:extLst>
          </p:cNvPr>
          <p:cNvSpPr txBox="1">
            <a:spLocks/>
          </p:cNvSpPr>
          <p:nvPr/>
        </p:nvSpPr>
        <p:spPr>
          <a:xfrm>
            <a:off x="4890511" y="5693166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BDBDBD"/>
              </a:solidFill>
              <a:effectLst/>
              <a:uLnTx/>
              <a:uFillTx/>
              <a:latin typeface="Biko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36570DD-A905-3B53-190F-C95CC5BB4EFF}"/>
              </a:ext>
            </a:extLst>
          </p:cNvPr>
          <p:cNvSpPr txBox="1">
            <a:spLocks/>
          </p:cNvSpPr>
          <p:nvPr/>
        </p:nvSpPr>
        <p:spPr>
          <a:xfrm>
            <a:off x="4890511" y="5669968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06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F6022-54B6-BC07-82B5-6DDBF7F0CDE0}"/>
              </a:ext>
            </a:extLst>
          </p:cNvPr>
          <p:cNvCxnSpPr/>
          <p:nvPr/>
        </p:nvCxnSpPr>
        <p:spPr>
          <a:xfrm>
            <a:off x="4996809" y="6304829"/>
            <a:ext cx="599803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163D4DE5-BC68-3AE8-2D13-CFEEF45ECD41}"/>
              </a:ext>
            </a:extLst>
          </p:cNvPr>
          <p:cNvSpPr txBox="1">
            <a:spLocks/>
          </p:cNvSpPr>
          <p:nvPr/>
        </p:nvSpPr>
        <p:spPr>
          <a:xfrm>
            <a:off x="5647737" y="5632960"/>
            <a:ext cx="5435554" cy="78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j-ea"/>
                <a:cs typeface="+mj-cs"/>
              </a:rPr>
              <a:t>ECS</a:t>
            </a:r>
          </a:p>
        </p:txBody>
      </p:sp>
    </p:spTree>
    <p:extLst>
      <p:ext uri="{BB962C8B-B14F-4D97-AF65-F5344CB8AC3E}">
        <p14:creationId xmlns:p14="http://schemas.microsoft.com/office/powerpoint/2010/main" val="321743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7B7A54D-842E-1D05-CF51-FFB4B80F57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7B7A54D-842E-1D05-CF51-FFB4B80F5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DA9E7EF8-5A76-40E3-56DF-70AFF1FF4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818" y="-338822"/>
            <a:ext cx="3328447" cy="332844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712F7CA-2470-36CC-57EF-ACFE6358E751}"/>
              </a:ext>
            </a:extLst>
          </p:cNvPr>
          <p:cNvGrpSpPr/>
          <p:nvPr/>
        </p:nvGrpSpPr>
        <p:grpSpPr>
          <a:xfrm>
            <a:off x="7784444" y="-17418"/>
            <a:ext cx="4401487" cy="4188630"/>
            <a:chOff x="8848725" y="-17419"/>
            <a:chExt cx="3337206" cy="317581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33CFA4A-69E6-B0C5-A339-4D2CCD55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8725" y="136524"/>
              <a:ext cx="3328448" cy="3021876"/>
            </a:xfrm>
            <a:prstGeom prst="rect">
              <a:avLst/>
            </a:prstGeom>
          </p:spPr>
        </p:pic>
        <p:sp>
          <p:nvSpPr>
            <p:cNvPr id="11" name="Graphic 8">
              <a:extLst>
                <a:ext uri="{FF2B5EF4-FFF2-40B4-BE49-F238E27FC236}">
                  <a16:creationId xmlns:a16="http://schemas.microsoft.com/office/drawing/2014/main" id="{67331051-3B76-3C5D-6975-E76EDE354E76}"/>
                </a:ext>
              </a:extLst>
            </p:cNvPr>
            <p:cNvSpPr/>
            <p:nvPr/>
          </p:nvSpPr>
          <p:spPr>
            <a:xfrm>
              <a:off x="9067702" y="-17419"/>
              <a:ext cx="3118229" cy="2316771"/>
            </a:xfrm>
            <a:custGeom>
              <a:avLst/>
              <a:gdLst>
                <a:gd name="connsiteX0" fmla="*/ 0 w 3118229"/>
                <a:gd name="connsiteY0" fmla="*/ 0 h 2316771"/>
                <a:gd name="connsiteX1" fmla="*/ 2294877 w 3118229"/>
                <a:gd name="connsiteY1" fmla="*/ 2316772 h 2316771"/>
                <a:gd name="connsiteX2" fmla="*/ 3118230 w 3118229"/>
                <a:gd name="connsiteY2" fmla="*/ 2159108 h 2316771"/>
                <a:gd name="connsiteX3" fmla="*/ 3118230 w 3118229"/>
                <a:gd name="connsiteY3" fmla="*/ 0 h 2316771"/>
                <a:gd name="connsiteX4" fmla="*/ 0 w 3118229"/>
                <a:gd name="connsiteY4" fmla="*/ 0 h 231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229" h="2316771">
                  <a:moveTo>
                    <a:pt x="0" y="0"/>
                  </a:moveTo>
                  <a:cubicBezTo>
                    <a:pt x="26277" y="1283202"/>
                    <a:pt x="1042330" y="2316772"/>
                    <a:pt x="2294877" y="2316772"/>
                  </a:cubicBezTo>
                  <a:cubicBezTo>
                    <a:pt x="2583927" y="2316772"/>
                    <a:pt x="2864217" y="2259838"/>
                    <a:pt x="3118230" y="2159108"/>
                  </a:cubicBezTo>
                  <a:lnTo>
                    <a:pt x="311823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EF7680"/>
                </a:gs>
                <a:gs pos="100000">
                  <a:srgbClr val="F7A68B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7A084-104A-A0EB-D820-E1B61E72E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7724" b="27724"/>
          <a:stretch/>
        </p:blipFill>
        <p:spPr bwMode="auto">
          <a:xfrm>
            <a:off x="1000771" y="3429000"/>
            <a:ext cx="2150520" cy="9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3">
            <a:extLst>
              <a:ext uri="{FF2B5EF4-FFF2-40B4-BE49-F238E27FC236}">
                <a16:creationId xmlns:a16="http://schemas.microsoft.com/office/drawing/2014/main" id="{C3836448-96D8-A5F8-EBF3-1A9B34F8A57C}"/>
              </a:ext>
            </a:extLst>
          </p:cNvPr>
          <p:cNvSpPr txBox="1"/>
          <p:nvPr/>
        </p:nvSpPr>
        <p:spPr>
          <a:xfrm>
            <a:off x="798442" y="4519388"/>
            <a:ext cx="514673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300" normalizeH="0" baseline="0" noProof="0" dirty="0" err="1">
                <a:ln>
                  <a:noFill/>
                </a:ln>
                <a:solidFill>
                  <a:srgbClr val="325C7F"/>
                </a:solidFill>
                <a:effectLst/>
                <a:uLnTx/>
                <a:uFillTx/>
                <a:latin typeface="Muli" panose="02000303000000000000" pitchFamily="2" charset="0"/>
                <a:ea typeface="+mn-ea"/>
                <a:cs typeface="+mn-cs"/>
              </a:rPr>
              <a:t>Requisítos</a:t>
            </a:r>
            <a:endParaRPr kumimoji="0" lang="es-ES_tradnl" sz="2400" b="1" i="0" u="none" strike="noStrike" kern="1200" cap="none" spc="300" normalizeH="0" baseline="0" noProof="0" dirty="0">
              <a:ln>
                <a:noFill/>
              </a:ln>
              <a:solidFill>
                <a:srgbClr val="325C7F"/>
              </a:solidFill>
              <a:effectLst/>
              <a:uLnTx/>
              <a:uFillTx/>
              <a:latin typeface="Muli" panose="02000303000000000000" pitchFamily="2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43942-9EE8-CD7E-970F-424899C6A0BE}"/>
              </a:ext>
            </a:extLst>
          </p:cNvPr>
          <p:cNvGrpSpPr/>
          <p:nvPr/>
        </p:nvGrpSpPr>
        <p:grpSpPr>
          <a:xfrm>
            <a:off x="14827" y="-17419"/>
            <a:ext cx="3419706" cy="2316771"/>
            <a:chOff x="14827" y="-17419"/>
            <a:chExt cx="3419706" cy="2316771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E1A83F6D-E8CE-9280-6305-3CCC05AB0B4F}"/>
                </a:ext>
              </a:extLst>
            </p:cNvPr>
            <p:cNvSpPr/>
            <p:nvPr/>
          </p:nvSpPr>
          <p:spPr>
            <a:xfrm flipH="1" flipV="1">
              <a:off x="14827" y="-17419"/>
              <a:ext cx="1785257" cy="1477281"/>
            </a:xfrm>
            <a:prstGeom prst="rtTriangle">
              <a:avLst/>
            </a:prstGeom>
            <a:gradFill>
              <a:gsLst>
                <a:gs pos="0">
                  <a:srgbClr val="435C7D"/>
                </a:gs>
                <a:gs pos="51000">
                  <a:srgbClr val="666B8D"/>
                </a:gs>
                <a:gs pos="100000">
                  <a:srgbClr val="8B6D8E"/>
                </a:gs>
              </a:gsLst>
              <a:lin ang="0" scaled="0"/>
            </a:gradFill>
            <a:ln w="4373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03E0D9-99C0-5BB4-8002-4DD74FA94DB7}"/>
                </a:ext>
              </a:extLst>
            </p:cNvPr>
            <p:cNvSpPr/>
            <p:nvPr/>
          </p:nvSpPr>
          <p:spPr>
            <a:xfrm>
              <a:off x="1298614" y="163433"/>
              <a:ext cx="2135919" cy="2135919"/>
            </a:xfrm>
            <a:prstGeom prst="ellipse">
              <a:avLst/>
            </a:prstGeom>
            <a:gradFill>
              <a:gsLst>
                <a:gs pos="95495">
                  <a:srgbClr val="EF7680"/>
                </a:gs>
                <a:gs pos="0">
                  <a:srgbClr val="9763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TextBox 10">
            <a:extLst>
              <a:ext uri="{FF2B5EF4-FFF2-40B4-BE49-F238E27FC236}">
                <a16:creationId xmlns:a16="http://schemas.microsoft.com/office/drawing/2014/main" id="{881F46DB-0804-055E-C3AC-AF5BFB3697E7}"/>
              </a:ext>
            </a:extLst>
          </p:cNvPr>
          <p:cNvSpPr txBox="1"/>
          <p:nvPr/>
        </p:nvSpPr>
        <p:spPr>
          <a:xfrm>
            <a:off x="861093" y="5113361"/>
            <a:ext cx="44388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spc="300" dirty="0">
                <a:solidFill>
                  <a:prstClr val="black"/>
                </a:solidFill>
                <a:latin typeface="Biko" panose="02000000000000000000" pitchFamily="2" charset="0"/>
              </a:rPr>
              <a:t>macOS Ventura o superior</a:t>
            </a: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ko" panose="02000000000000000000" pitchFamily="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Xcode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15 </a:t>
            </a:r>
            <a:r>
              <a:rPr kumimoji="0" lang="es-ES" sz="1200" b="1" i="0" u="sng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BETA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  (</a:t>
            </a:r>
            <a:r>
              <a:rPr kumimoji="0" lang="es-E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15.0.0</a:t>
            </a:r>
            <a:r>
              <a:rPr kumimoji="0" lang="es-ES" sz="1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ko" panose="02000000000000000000" pitchFamily="2" charset="0"/>
                <a:ea typeface="+mn-ea"/>
                <a:cs typeface="+mn-cs"/>
              </a:rPr>
              <a:t> ❌)</a:t>
            </a:r>
          </a:p>
        </p:txBody>
      </p:sp>
    </p:spTree>
    <p:extLst>
      <p:ext uri="{BB962C8B-B14F-4D97-AF65-F5344CB8AC3E}">
        <p14:creationId xmlns:p14="http://schemas.microsoft.com/office/powerpoint/2010/main" val="233612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1.  Las dimensiones de los elementos de UI funcionan con el sistema de puntos de la misma manera que en iOS y en iPadOS.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0C562-C3F5-D31D-F2B0-53FA5605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20" y="3225292"/>
            <a:ext cx="5308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2.  No existe el modo claro o oscuro, el sistema va a adaptar automáticamente los colores dependiendo del entorno.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281AE-1253-80F9-BFCF-0C8CEF236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03" y="3199286"/>
            <a:ext cx="5160440" cy="31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04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8B942-BC30-F249-AAF5-17AF1483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solidFill>
                  <a:schemeClr val="tx2"/>
                </a:solidFill>
              </a:rPr>
              <a:t>Los 10 principios básicos de </a:t>
            </a:r>
            <a:r>
              <a:rPr lang="es-ES_tradnl" dirty="0" err="1">
                <a:solidFill>
                  <a:schemeClr val="tx2"/>
                </a:solidFill>
              </a:rPr>
              <a:t>visionOS</a:t>
            </a:r>
            <a:endParaRPr lang="es-ES_tradnl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D425-FBD1-84E1-E565-D11C4AB87051}"/>
              </a:ext>
            </a:extLst>
          </p:cNvPr>
          <p:cNvSpPr txBox="1"/>
          <p:nvPr/>
        </p:nvSpPr>
        <p:spPr>
          <a:xfrm>
            <a:off x="1700784" y="1673352"/>
            <a:ext cx="886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3.  Tenemos nuevas formas de mostrar nuestra información al usuario. Tres tipos de Escenas.</a:t>
            </a:r>
          </a:p>
        </p:txBody>
      </p:sp>
      <p:pic>
        <p:nvPicPr>
          <p:cNvPr id="1026" name="Picture 2" descr="Building blocks of Spatial computing">
            <a:extLst>
              <a:ext uri="{FF2B5EF4-FFF2-40B4-BE49-F238E27FC236}">
                <a16:creationId xmlns:a16="http://schemas.microsoft.com/office/drawing/2014/main" id="{CC440B68-6DA7-93FB-16BD-1DD061BA0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49" y="2890129"/>
            <a:ext cx="8281350" cy="356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7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1508</Words>
  <Application>Microsoft Macintosh PowerPoint</Application>
  <PresentationFormat>Widescreen</PresentationFormat>
  <Paragraphs>194</Paragraphs>
  <Slides>31</Slides>
  <Notes>23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Biko</vt:lpstr>
      <vt:lpstr>Calibri</vt:lpstr>
      <vt:lpstr>Calibri Light</vt:lpstr>
      <vt:lpstr>Google Sans</vt:lpstr>
      <vt:lpstr>Montserrat</vt:lpstr>
      <vt:lpstr>Muli</vt:lpstr>
      <vt:lpstr>Muli ExtraLight</vt:lpstr>
      <vt:lpstr>Roboto</vt:lpstr>
      <vt:lpstr>Office Theme</vt:lpstr>
      <vt:lpstr>think-cell Slide</vt:lpstr>
      <vt:lpstr>VisionOS y Apple Vision Pro: la nueva forma de ver el mundo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Los 10 principios básicos de visionOS</vt:lpstr>
      <vt:lpstr>Nuevos componentes de SwiftUI</vt:lpstr>
      <vt:lpstr>Nuevos componentes de SwiftUI</vt:lpstr>
      <vt:lpstr>PowerPoint Presentation</vt:lpstr>
      <vt:lpstr>Reality Composer Pro</vt:lpstr>
      <vt:lpstr>ECS</vt:lpstr>
      <vt:lpstr>ECS</vt:lpstr>
      <vt:lpstr>Animations</vt:lpstr>
      <vt:lpstr>Component - Audio</vt:lpstr>
      <vt:lpstr>Component - Audio</vt:lpstr>
      <vt:lpstr>Component - Audio</vt:lpstr>
      <vt:lpstr>Component - Audio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visionOS</dc:title>
  <dc:creator>Javier Laguna</dc:creator>
  <cp:lastModifiedBy>Javier Laguna</cp:lastModifiedBy>
  <cp:revision>62</cp:revision>
  <dcterms:created xsi:type="dcterms:W3CDTF">2023-10-09T13:58:46Z</dcterms:created>
  <dcterms:modified xsi:type="dcterms:W3CDTF">2023-12-10T11:42:17Z</dcterms:modified>
</cp:coreProperties>
</file>